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37"/>
  </p:notesMasterIdLst>
  <p:handoutMasterIdLst>
    <p:handoutMasterId r:id="rId38"/>
  </p:handoutMasterIdLst>
  <p:sldIdLst>
    <p:sldId id="256" r:id="rId2"/>
    <p:sldId id="262" r:id="rId3"/>
    <p:sldId id="257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4" r:id="rId34"/>
    <p:sldId id="292" r:id="rId35"/>
    <p:sldId id="295" r:id="rId36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9" autoAdjust="0"/>
    <p:restoredTop sz="49544" autoAdjust="0"/>
  </p:normalViewPr>
  <p:slideViewPr>
    <p:cSldViewPr snapToGrid="0" snapToObjects="1">
      <p:cViewPr>
        <p:scale>
          <a:sx n="33" d="100"/>
          <a:sy n="33" d="100"/>
        </p:scale>
        <p:origin x="-1520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40" d="100"/>
          <a:sy n="40" d="100"/>
        </p:scale>
        <p:origin x="-2280" y="-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129CC79-DF73-43E0-83DA-5CE2F060A99A}">
      <dgm:prSet custT="1"/>
      <dgm:spPr/>
      <dgm:t>
        <a:bodyPr/>
        <a:lstStyle/>
        <a:p>
          <a:r>
            <a:rPr lang="en-GB" sz="1400" dirty="0" smtClean="0"/>
            <a:t>Bind the values in the view to </a:t>
          </a:r>
          <a:r>
            <a:rPr lang="en-GB" sz="1400" b="1" dirty="0" smtClean="0"/>
            <a:t>fields</a:t>
          </a:r>
          <a:r>
            <a:rPr lang="en-GB" sz="1400" dirty="0" smtClean="0"/>
            <a:t> in the Presentation Model</a:t>
          </a:r>
        </a:p>
      </dgm:t>
    </dgm:pt>
    <dgm:pt modelId="{C4EB657E-4973-4808-87F1-00E38548AD0F}" type="parTrans" cxnId="{B0A0DF96-5AE5-4056-B764-1F36AE1E60BB}">
      <dgm:prSet/>
      <dgm:spPr/>
      <dgm:t>
        <a:bodyPr/>
        <a:lstStyle/>
        <a:p>
          <a:endParaRPr lang="en-GB"/>
        </a:p>
      </dgm:t>
    </dgm:pt>
    <dgm:pt modelId="{4951EFCF-D728-4085-AE9F-411F23B2671B}" type="sibTrans" cxnId="{B0A0DF96-5AE5-4056-B764-1F36AE1E60BB}">
      <dgm:prSet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Create a </a:t>
          </a:r>
          <a:r>
            <a:rPr lang="en-GB" sz="1400" b="1" dirty="0" smtClean="0"/>
            <a:t>new </a:t>
          </a:r>
          <a:r>
            <a:rPr lang="en-GB" sz="1400" b="1" dirty="0" err="1" smtClean="0"/>
            <a:t>PresenterComponent</a:t>
          </a:r>
          <a:r>
            <a:rPr lang="en-GB" sz="1400" b="1" dirty="0" smtClean="0"/>
            <a:t> </a:t>
          </a:r>
          <a:r>
            <a:rPr lang="en-GB" sz="1400" dirty="0" smtClean="0"/>
            <a:t>in your application and tile workbench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Bind </a:t>
          </a:r>
          <a:r>
            <a:rPr lang="en-GB" sz="1400" b="1" dirty="0" smtClean="0"/>
            <a:t>user events </a:t>
          </a:r>
          <a:r>
            <a:rPr lang="en-GB" sz="1400" b="0" dirty="0" smtClean="0"/>
            <a:t>to methods in the Presentation Model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Apply a </a:t>
          </a:r>
          <a:r>
            <a:rPr lang="en-GB" sz="1400" b="1" dirty="0" smtClean="0"/>
            <a:t>theme</a:t>
          </a:r>
          <a:r>
            <a:rPr lang="en-GB" sz="1400" dirty="0" smtClean="0"/>
            <a:t> to your application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CF234AD7-F3AD-4421-BFEC-5F72BF127834}">
      <dgm:prSet custT="1"/>
      <dgm:spPr/>
      <dgm:t>
        <a:bodyPr/>
        <a:lstStyle/>
        <a:p>
          <a:r>
            <a:rPr lang="en-GB" sz="1400" dirty="0" smtClean="0"/>
            <a:t>Create a </a:t>
          </a:r>
          <a:r>
            <a:rPr lang="en-GB" sz="1400" b="1" dirty="0" smtClean="0"/>
            <a:t>sub-template</a:t>
          </a:r>
          <a:r>
            <a:rPr lang="en-GB" sz="1400" dirty="0" smtClean="0"/>
            <a:t> in the view and bind it to properties in the Presentation Model</a:t>
          </a:r>
        </a:p>
      </dgm:t>
    </dgm:pt>
    <dgm:pt modelId="{3FB89BE1-4A30-4FE8-A801-0DE44BCB59C8}" type="parTrans" cxnId="{F0440A67-446B-4DA0-B81E-3D58178ABD9F}">
      <dgm:prSet/>
      <dgm:spPr/>
      <dgm:t>
        <a:bodyPr/>
        <a:lstStyle/>
        <a:p>
          <a:endParaRPr lang="en-GB"/>
        </a:p>
      </dgm:t>
    </dgm:pt>
    <dgm:pt modelId="{845F61C1-6DAB-41ED-8DD4-30039917E90F}" type="sibTrans" cxnId="{F0440A67-446B-4DA0-B81E-3D58178ABD9F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5" custLinFactNeighborY="190"/>
      <dgm:spPr/>
      <dgm:t>
        <a:bodyPr/>
        <a:lstStyle/>
        <a:p>
          <a:endParaRPr lang="en-GB"/>
        </a:p>
      </dgm:t>
    </dgm:pt>
    <dgm:pt modelId="{2DFA54A8-981C-49EC-AA42-34173E8D13F6}" type="pres">
      <dgm:prSet presAssocID="{4951EFCF-D728-4085-AE9F-411F23B2671B}" presName="sp" presStyleCnt="0"/>
      <dgm:spPr/>
    </dgm:pt>
    <dgm:pt modelId="{C4B84B1D-69B3-44DB-B35E-F88E7BCB261D}" type="pres">
      <dgm:prSet presAssocID="{B129CC79-DF73-43E0-83DA-5CE2F060A99A}" presName="arrowAndChildren" presStyleCnt="0"/>
      <dgm:spPr/>
    </dgm:pt>
    <dgm:pt modelId="{6B8BA906-26C8-4B84-B849-BE0DA16356A6}" type="pres">
      <dgm:prSet presAssocID="{B129CC79-DF73-43E0-83DA-5CE2F060A99A}" presName="parentTextArrow" presStyleLbl="node1" presStyleIdx="1" presStyleCnt="5"/>
      <dgm:spPr/>
      <dgm:t>
        <a:bodyPr/>
        <a:lstStyle/>
        <a:p>
          <a:endParaRPr lang="en-GB"/>
        </a:p>
      </dgm:t>
    </dgm:pt>
    <dgm:pt modelId="{19C7F3EA-8777-4852-8EF3-7245A92954AF}" type="pres">
      <dgm:prSet presAssocID="{845F61C1-6DAB-41ED-8DD4-30039917E90F}" presName="sp" presStyleCnt="0"/>
      <dgm:spPr/>
    </dgm:pt>
    <dgm:pt modelId="{7C84B013-465F-4F19-9A2C-DA432BA6A200}" type="pres">
      <dgm:prSet presAssocID="{CF234AD7-F3AD-4421-BFEC-5F72BF127834}" presName="arrowAndChildren" presStyleCnt="0"/>
      <dgm:spPr/>
    </dgm:pt>
    <dgm:pt modelId="{905CCB54-126E-4127-8F46-4E7B1F78CF95}" type="pres">
      <dgm:prSet presAssocID="{CF234AD7-F3AD-4421-BFEC-5F72BF127834}" presName="parentTextArrow" presStyleLbl="node1" presStyleIdx="2" presStyleCnt="5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3" presStyleCnt="5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4" presStyleCnt="5"/>
      <dgm:spPr/>
      <dgm:t>
        <a:bodyPr/>
        <a:lstStyle/>
        <a:p>
          <a:endParaRPr lang="en-GB"/>
        </a:p>
      </dgm:t>
    </dgm:pt>
  </dgm:ptLst>
  <dgm:cxnLst>
    <dgm:cxn modelId="{D6DC97BF-C5D4-4A3D-8857-CC3529440134}" type="presOf" srcId="{7FC60040-609F-4BCB-BD81-8D95A952ABC8}" destId="{D109205C-7BA3-4E49-86F5-A4A92636201F}" srcOrd="0" destOrd="0" presId="urn:microsoft.com/office/officeart/2005/8/layout/process4"/>
    <dgm:cxn modelId="{377D2310-A7E3-4A8D-9FB5-90ACAEF7DAC0}" type="presOf" srcId="{B129CC79-DF73-43E0-83DA-5CE2F060A99A}" destId="{6B8BA906-26C8-4B84-B849-BE0DA16356A6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B0A0DF96-5AE5-4056-B764-1F36AE1E60BB}" srcId="{DAFDCCE1-C6A4-431D-90CC-5F8A087A1BAC}" destId="{B129CC79-DF73-43E0-83DA-5CE2F060A99A}" srcOrd="3" destOrd="0" parTransId="{C4EB657E-4973-4808-87F1-00E38548AD0F}" sibTransId="{4951EFCF-D728-4085-AE9F-411F23B2671B}"/>
    <dgm:cxn modelId="{D9720ECF-56C8-43AB-B492-74052EA81F6E}" srcId="{DAFDCCE1-C6A4-431D-90CC-5F8A087A1BAC}" destId="{7FC60040-609F-4BCB-BD81-8D95A952ABC8}" srcOrd="4" destOrd="0" parTransId="{A52F9442-EE0A-49D4-B4EE-F2BFFD680B8E}" sibTransId="{1230BF8A-2C53-420D-BFBC-9528EAD310FF}"/>
    <dgm:cxn modelId="{81FA975F-3425-42E3-8B45-5CECA27865E0}" type="presOf" srcId="{DAFDCCE1-C6A4-431D-90CC-5F8A087A1BAC}" destId="{95D3A656-92C6-4736-8E95-7FD1DA7F25D2}" srcOrd="0" destOrd="0" presId="urn:microsoft.com/office/officeart/2005/8/layout/process4"/>
    <dgm:cxn modelId="{D7873261-161E-4F4B-AE8C-1F05786F7861}" type="presOf" srcId="{CF234AD7-F3AD-4421-BFEC-5F72BF127834}" destId="{905CCB54-126E-4127-8F46-4E7B1F78CF95}" srcOrd="0" destOrd="0" presId="urn:microsoft.com/office/officeart/2005/8/layout/process4"/>
    <dgm:cxn modelId="{0FBB0305-C2BA-4819-94F5-2CD8BE5BB4C2}" type="presOf" srcId="{2DA52980-6A27-49BA-8B77-B697F3969B13}" destId="{7C659590-2083-46A6-88A1-1EE87B2B23CF}" srcOrd="0" destOrd="0" presId="urn:microsoft.com/office/officeart/2005/8/layout/process4"/>
    <dgm:cxn modelId="{F0440A67-446B-4DA0-B81E-3D58178ABD9F}" srcId="{DAFDCCE1-C6A4-431D-90CC-5F8A087A1BAC}" destId="{CF234AD7-F3AD-4421-BFEC-5F72BF127834}" srcOrd="2" destOrd="0" parTransId="{3FB89BE1-4A30-4FE8-A801-0DE44BCB59C8}" sibTransId="{845F61C1-6DAB-41ED-8DD4-30039917E90F}"/>
    <dgm:cxn modelId="{8DDF4135-07C4-4639-AE3E-C5459DAE72E9}" type="presOf" srcId="{12636DEF-DD0B-4D37-9B84-278F003553FA}" destId="{E9A785BE-B53E-4CE2-A1E4-9EEA92D6B8CE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12921C39-4863-4A83-815E-C03554A2F9A4}" type="presParOf" srcId="{95D3A656-92C6-4736-8E95-7FD1DA7F25D2}" destId="{B68F4194-909F-46EE-90C0-1C7F98E4B7F0}" srcOrd="0" destOrd="0" presId="urn:microsoft.com/office/officeart/2005/8/layout/process4"/>
    <dgm:cxn modelId="{6117F450-C27F-476B-B305-05120CAA3366}" type="presParOf" srcId="{B68F4194-909F-46EE-90C0-1C7F98E4B7F0}" destId="{D109205C-7BA3-4E49-86F5-A4A92636201F}" srcOrd="0" destOrd="0" presId="urn:microsoft.com/office/officeart/2005/8/layout/process4"/>
    <dgm:cxn modelId="{5A688713-EF8B-42EC-A933-7A8773CD153E}" type="presParOf" srcId="{95D3A656-92C6-4736-8E95-7FD1DA7F25D2}" destId="{2DFA54A8-981C-49EC-AA42-34173E8D13F6}" srcOrd="1" destOrd="0" presId="urn:microsoft.com/office/officeart/2005/8/layout/process4"/>
    <dgm:cxn modelId="{CACF6E71-AC4F-4320-95E7-AC3AD7457795}" type="presParOf" srcId="{95D3A656-92C6-4736-8E95-7FD1DA7F25D2}" destId="{C4B84B1D-69B3-44DB-B35E-F88E7BCB261D}" srcOrd="2" destOrd="0" presId="urn:microsoft.com/office/officeart/2005/8/layout/process4"/>
    <dgm:cxn modelId="{05462E62-8DBA-4A26-8C62-56A28290F254}" type="presParOf" srcId="{C4B84B1D-69B3-44DB-B35E-F88E7BCB261D}" destId="{6B8BA906-26C8-4B84-B849-BE0DA16356A6}" srcOrd="0" destOrd="0" presId="urn:microsoft.com/office/officeart/2005/8/layout/process4"/>
    <dgm:cxn modelId="{0B00DE76-1103-49E0-8CF6-BF3B5D038CB2}" type="presParOf" srcId="{95D3A656-92C6-4736-8E95-7FD1DA7F25D2}" destId="{19C7F3EA-8777-4852-8EF3-7245A92954AF}" srcOrd="3" destOrd="0" presId="urn:microsoft.com/office/officeart/2005/8/layout/process4"/>
    <dgm:cxn modelId="{EDBB5F68-A388-408B-ADEF-ADBDF3626B43}" type="presParOf" srcId="{95D3A656-92C6-4736-8E95-7FD1DA7F25D2}" destId="{7C84B013-465F-4F19-9A2C-DA432BA6A200}" srcOrd="4" destOrd="0" presId="urn:microsoft.com/office/officeart/2005/8/layout/process4"/>
    <dgm:cxn modelId="{A98731EF-D325-4A6B-9647-8A9087700BE2}" type="presParOf" srcId="{7C84B013-465F-4F19-9A2C-DA432BA6A200}" destId="{905CCB54-126E-4127-8F46-4E7B1F78CF95}" srcOrd="0" destOrd="0" presId="urn:microsoft.com/office/officeart/2005/8/layout/process4"/>
    <dgm:cxn modelId="{DCE0869F-1952-43B1-9E8B-D57F05A1CBEB}" type="presParOf" srcId="{95D3A656-92C6-4736-8E95-7FD1DA7F25D2}" destId="{B01A57A3-7520-49B7-9B71-D1F4FBB7F070}" srcOrd="5" destOrd="0" presId="urn:microsoft.com/office/officeart/2005/8/layout/process4"/>
    <dgm:cxn modelId="{27A201D3-DB1A-4202-BB5B-4E850D608891}" type="presParOf" srcId="{95D3A656-92C6-4736-8E95-7FD1DA7F25D2}" destId="{34AE3084-160A-43D2-913E-80161ECB0320}" srcOrd="6" destOrd="0" presId="urn:microsoft.com/office/officeart/2005/8/layout/process4"/>
    <dgm:cxn modelId="{839C273E-D93B-4C53-AF67-9D9026C099EE}" type="presParOf" srcId="{34AE3084-160A-43D2-913E-80161ECB0320}" destId="{E9A785BE-B53E-4CE2-A1E4-9EEA92D6B8CE}" srcOrd="0" destOrd="0" presId="urn:microsoft.com/office/officeart/2005/8/layout/process4"/>
    <dgm:cxn modelId="{2C49547E-879D-47E1-9373-BD195A834433}" type="presParOf" srcId="{95D3A656-92C6-4736-8E95-7FD1DA7F25D2}" destId="{1710FF77-15B3-45B0-BFD2-C5FF2E833258}" srcOrd="7" destOrd="0" presId="urn:microsoft.com/office/officeart/2005/8/layout/process4"/>
    <dgm:cxn modelId="{426B0699-25DC-4F28-BDBB-EF817998EE00}" type="presParOf" srcId="{95D3A656-92C6-4736-8E95-7FD1DA7F25D2}" destId="{8922DBCE-4CDC-4E98-BD18-495A63619A74}" srcOrd="8" destOrd="0" presId="urn:microsoft.com/office/officeart/2005/8/layout/process4"/>
    <dgm:cxn modelId="{F7439A7F-AF75-4E6C-849A-7F9A3EE839FF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2071952"/>
          <a:ext cx="7084220" cy="33981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Apply a </a:t>
          </a:r>
          <a:r>
            <a:rPr lang="en-GB" sz="1400" b="1" kern="1200" dirty="0" smtClean="0"/>
            <a:t>theme</a:t>
          </a:r>
          <a:r>
            <a:rPr lang="en-GB" sz="1400" kern="1200" dirty="0" smtClean="0"/>
            <a:t> to your application</a:t>
          </a:r>
        </a:p>
      </dsp:txBody>
      <dsp:txXfrm>
        <a:off x="0" y="2071952"/>
        <a:ext cx="7084220" cy="339815"/>
      </dsp:txXfrm>
    </dsp:sp>
    <dsp:sp modelId="{6B8BA906-26C8-4B84-B849-BE0DA16356A6}">
      <dsp:nvSpPr>
        <dsp:cNvPr id="0" name=""/>
        <dsp:cNvSpPr/>
      </dsp:nvSpPr>
      <dsp:spPr>
        <a:xfrm rot="10800000">
          <a:off x="0" y="1553768"/>
          <a:ext cx="7084220" cy="52263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Bind the values in the view to </a:t>
          </a:r>
          <a:r>
            <a:rPr lang="en-GB" sz="1400" b="1" kern="1200" dirty="0" smtClean="0"/>
            <a:t>fields</a:t>
          </a:r>
          <a:r>
            <a:rPr lang="en-GB" sz="1400" kern="1200" dirty="0" smtClean="0"/>
            <a:t> in the Presentation Model</a:t>
          </a:r>
        </a:p>
      </dsp:txBody>
      <dsp:txXfrm rot="10800000">
        <a:off x="0" y="1553768"/>
        <a:ext cx="7084220" cy="339593"/>
      </dsp:txXfrm>
    </dsp:sp>
    <dsp:sp modelId="{905CCB54-126E-4127-8F46-4E7B1F78CF95}">
      <dsp:nvSpPr>
        <dsp:cNvPr id="0" name=""/>
        <dsp:cNvSpPr/>
      </dsp:nvSpPr>
      <dsp:spPr>
        <a:xfrm rot="10800000">
          <a:off x="0" y="1036229"/>
          <a:ext cx="7084220" cy="52263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a </a:t>
          </a:r>
          <a:r>
            <a:rPr lang="en-GB" sz="1400" b="1" kern="1200" dirty="0" smtClean="0"/>
            <a:t>sub-template</a:t>
          </a:r>
          <a:r>
            <a:rPr lang="en-GB" sz="1400" kern="1200" dirty="0" smtClean="0"/>
            <a:t> in the view and bind it to properties in the Presentation Model</a:t>
          </a:r>
        </a:p>
      </dsp:txBody>
      <dsp:txXfrm rot="10800000">
        <a:off x="0" y="1036229"/>
        <a:ext cx="7084220" cy="339593"/>
      </dsp:txXfrm>
    </dsp:sp>
    <dsp:sp modelId="{E9A785BE-B53E-4CE2-A1E4-9EEA92D6B8CE}">
      <dsp:nvSpPr>
        <dsp:cNvPr id="0" name=""/>
        <dsp:cNvSpPr/>
      </dsp:nvSpPr>
      <dsp:spPr>
        <a:xfrm rot="10800000">
          <a:off x="0" y="526248"/>
          <a:ext cx="7084220" cy="52263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Bind </a:t>
          </a:r>
          <a:r>
            <a:rPr lang="en-GB" sz="1400" b="1" kern="1200" dirty="0" smtClean="0"/>
            <a:t>user events </a:t>
          </a:r>
          <a:r>
            <a:rPr lang="en-GB" sz="1400" b="0" kern="1200" dirty="0" smtClean="0"/>
            <a:t>to methods in the Presentation Model</a:t>
          </a:r>
        </a:p>
      </dsp:txBody>
      <dsp:txXfrm rot="10800000">
        <a:off x="0" y="526248"/>
        <a:ext cx="7084220" cy="339593"/>
      </dsp:txXfrm>
    </dsp:sp>
    <dsp:sp modelId="{7C659590-2083-46A6-88A1-1EE87B2B23CF}">
      <dsp:nvSpPr>
        <dsp:cNvPr id="0" name=""/>
        <dsp:cNvSpPr/>
      </dsp:nvSpPr>
      <dsp:spPr>
        <a:xfrm rot="10800000">
          <a:off x="0" y="1153"/>
          <a:ext cx="7084220" cy="52263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a </a:t>
          </a:r>
          <a:r>
            <a:rPr lang="en-GB" sz="1400" b="1" kern="1200" dirty="0" smtClean="0"/>
            <a:t>new </a:t>
          </a:r>
          <a:r>
            <a:rPr lang="en-GB" sz="1400" b="1" kern="1200" dirty="0" err="1" smtClean="0"/>
            <a:t>PresenterComponent</a:t>
          </a:r>
          <a:r>
            <a:rPr lang="en-GB" sz="1400" b="1" kern="1200" dirty="0" smtClean="0"/>
            <a:t> </a:t>
          </a:r>
          <a:r>
            <a:rPr lang="en-GB" sz="1400" kern="1200" dirty="0" smtClean="0"/>
            <a:t>in your application and tile workbench</a:t>
          </a:r>
        </a:p>
      </dsp:txBody>
      <dsp:txXfrm rot="10800000">
        <a:off x="0" y="1153"/>
        <a:ext cx="7084220" cy="339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564EA-3C9C-46FB-A3A5-0D31EEAE1B44}" type="datetimeFigureOut">
              <a:rPr lang="en-GB" smtClean="0"/>
              <a:t>07/08/2013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EA505-02A9-40E0-9292-6A08C07DB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42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901DD-DEA7-AF4E-8C75-ACCFEC7E234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9876D-5938-1D47-92DB-2D10BD10C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47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51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110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4000"/>
              </a:lnSpc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body"/>
          </p:nvPr>
        </p:nvSpPr>
        <p:spPr>
          <a:xfrm>
            <a:off x="-11801395" y="-11800527"/>
            <a:ext cx="11802116" cy="11801608"/>
          </a:xfrm>
          <a:prstGeom prst="rect">
            <a:avLst/>
          </a:prstGeom>
        </p:spPr>
        <p:txBody>
          <a:bodyPr wrap="none" lIns="90000" tIns="46800" rIns="90000" bIns="46800" anchor="ctr"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173" name="CustomShape 2"/>
          <p:cNvSpPr/>
          <p:nvPr/>
        </p:nvSpPr>
        <p:spPr>
          <a:xfrm>
            <a:off x="-11801035" y="-11800168"/>
            <a:ext cx="11802116" cy="11801248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Times New Roman"/>
              <a:buChar char="•"/>
            </a:pPr>
            <a:fld id="{EB60A1FB-CD27-4FC8-8858-396C09804B03}" type="slidenum">
              <a:rPr lang="en-US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0" indent="0">
              <a:lnSpc>
                <a:spcPct val="104000"/>
              </a:lnSpc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4000"/>
              </a:lnSpc>
              <a:buFont typeface="Times New Roman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5331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4000"/>
              </a:lnSpc>
              <a:buFont typeface="Times New Roman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FCEEB88-531D-4D3E-A62B-3BB7DCEAE8E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3803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FCEEB88-531D-4D3E-A62B-3BB7DCEAE8E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5030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4000"/>
              </a:lnSpc>
              <a:buFont typeface="Times New Roman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 marL="171450" indent="-171450">
              <a:lnSpc>
                <a:spcPct val="104000"/>
              </a:lnSpc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330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body"/>
          </p:nvPr>
        </p:nvSpPr>
        <p:spPr>
          <a:xfrm>
            <a:off x="679478" y="4715316"/>
            <a:ext cx="5438350" cy="4467954"/>
          </a:xfrm>
          <a:prstGeom prst="rect">
            <a:avLst/>
          </a:prstGeom>
        </p:spPr>
        <p:txBody>
          <a:bodyPr lIns="0" tIns="0" rIns="0" bIns="0"/>
          <a:lstStyle/>
          <a:p>
            <a:pPr>
              <a:lnSpc>
                <a:spcPct val="104000"/>
              </a:lnSpc>
              <a:buFont typeface="Times New Roman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9876D-5938-1D47-92DB-2D10BD10CDA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69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Caplin Trader 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What is Presenter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Presenter is a MVVM library?!</a:t>
            </a:r>
          </a:p>
          <a:p>
            <a:pPr>
              <a:buSzPct val="100000"/>
            </a:pPr>
            <a:r>
              <a:rPr lang="en-US" dirty="0"/>
              <a:t>Presenter is based on Knockout?</a:t>
            </a:r>
            <a:r>
              <a:rPr lang="en-US" dirty="0" smtClean="0"/>
              <a:t>?</a:t>
            </a:r>
          </a:p>
          <a:p>
            <a:pPr marL="0" indent="0">
              <a:buSzPct val="100000"/>
              <a:buNone/>
            </a:pPr>
            <a:endParaRPr lang="en-US" dirty="0" smtClean="0"/>
          </a:p>
          <a:p>
            <a:pPr marL="0" indent="0">
              <a:buSzPct val="100000"/>
              <a:buNone/>
            </a:pPr>
            <a:r>
              <a:rPr lang="en-US" b="1" dirty="0">
                <a:solidFill>
                  <a:srgbClr val="000000"/>
                </a:solidFill>
              </a:rPr>
              <a:t>Audience Challenge:</a:t>
            </a:r>
          </a:p>
          <a:p>
            <a:pPr marL="0" indent="0">
              <a:buSzPct val="100000"/>
              <a:buNone/>
            </a:pPr>
            <a:r>
              <a:rPr lang="en-US" dirty="0">
                <a:solidFill>
                  <a:srgbClr val="000000"/>
                </a:solidFill>
              </a:rPr>
              <a:t>Does anybody here know anything about either of these?</a:t>
            </a:r>
          </a:p>
          <a:p>
            <a:pPr>
              <a:buSzPct val="100000"/>
            </a:pPr>
            <a:endParaRPr lang="en-US" dirty="0"/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62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Model/View/Controller</a:t>
            </a:r>
            <a:endParaRPr sz="4000" dirty="0"/>
          </a:p>
        </p:txBody>
      </p:sp>
      <p:pic>
        <p:nvPicPr>
          <p:cNvPr id="122" name="Picture 121"/>
          <p:cNvPicPr/>
          <p:nvPr/>
        </p:nvPicPr>
        <p:blipFill>
          <a:blip r:embed="rId3"/>
          <a:stretch>
            <a:fillRect/>
          </a:stretch>
        </p:blipFill>
        <p:spPr>
          <a:xfrm>
            <a:off x="2935440" y="1463308"/>
            <a:ext cx="3390480" cy="230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69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MVC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</a:pPr>
            <a:r>
              <a:rPr lang="en-US" dirty="0">
                <a:solidFill>
                  <a:srgbClr val="000000"/>
                </a:solidFill>
              </a:rPr>
              <a:t>Clean model code.</a:t>
            </a:r>
          </a:p>
          <a:p>
            <a:pPr>
              <a:buSzPct val="100000"/>
            </a:pPr>
            <a:r>
              <a:rPr lang="en-US" dirty="0">
                <a:solidFill>
                  <a:srgbClr val="000000"/>
                </a:solidFill>
              </a:rPr>
              <a:t>Clean view code.</a:t>
            </a:r>
          </a:p>
          <a:p>
            <a:pPr>
              <a:buSzPct val="100000"/>
            </a:pPr>
            <a:r>
              <a:rPr lang="en-US" dirty="0">
                <a:solidFill>
                  <a:srgbClr val="000000"/>
                </a:solidFill>
              </a:rPr>
              <a:t>Multiple views of the same model all stay in sync.</a:t>
            </a:r>
          </a:p>
          <a:p>
            <a:pPr>
              <a:buSzPct val="100000"/>
            </a:pPr>
            <a:r>
              <a:rPr lang="en-US" dirty="0">
                <a:solidFill>
                  <a:srgbClr val="000000"/>
                </a:solidFill>
              </a:rPr>
              <a:t>Messy controller code isolated in one place.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3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Audience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839209"/>
          </a:xfrm>
        </p:spPr>
        <p:txBody>
          <a:bodyPr>
            <a:normAutofit/>
          </a:bodyPr>
          <a:lstStyle/>
          <a:p>
            <a:pPr marL="0" indent="0">
              <a:buSzPct val="100000"/>
              <a:buNone/>
            </a:pPr>
            <a:r>
              <a:rPr lang="en-US" sz="3000" b="1" dirty="0"/>
              <a:t>Question:</a:t>
            </a:r>
          </a:p>
          <a:p>
            <a:pPr marL="0" indent="0">
              <a:buSzPct val="100000"/>
              <a:buNone/>
            </a:pPr>
            <a:r>
              <a:rPr lang="en-US" sz="2400" dirty="0"/>
              <a:t>Why do we need a controller at all? Why not just MV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407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Audience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839209"/>
          </a:xfrm>
        </p:spPr>
        <p:txBody>
          <a:bodyPr>
            <a:normAutofit/>
          </a:bodyPr>
          <a:lstStyle/>
          <a:p>
            <a:pPr marL="0" indent="0">
              <a:buSzPct val="100000"/>
              <a:buNone/>
            </a:pPr>
            <a:r>
              <a:rPr lang="en-US" sz="3000" b="1" dirty="0"/>
              <a:t>Question:</a:t>
            </a:r>
          </a:p>
          <a:p>
            <a:pPr marL="0" indent="0">
              <a:buSzPct val="100000"/>
              <a:buNone/>
            </a:pPr>
            <a:r>
              <a:rPr lang="en-US" sz="2400" dirty="0"/>
              <a:t>Why do we need a controller at all? Why not just MV</a:t>
            </a:r>
            <a:r>
              <a:rPr lang="en-US" sz="2400" dirty="0" smtClean="0"/>
              <a:t>?</a:t>
            </a:r>
            <a:endParaRPr lang="en-US" sz="2400" dirty="0"/>
          </a:p>
          <a:p>
            <a:pPr marL="0" indent="0">
              <a:buSzPct val="100000"/>
              <a:buNone/>
            </a:pPr>
            <a:r>
              <a:rPr lang="en-US" sz="3000" b="1" dirty="0"/>
              <a:t>Answer:</a:t>
            </a:r>
          </a:p>
          <a:p>
            <a:pPr>
              <a:buSzPct val="100000"/>
            </a:pPr>
            <a:r>
              <a:rPr lang="en-US" sz="2400" dirty="0"/>
              <a:t>We need the controller because the model hasn't  been custom designed to fit each view.</a:t>
            </a:r>
          </a:p>
          <a:p>
            <a:pPr>
              <a:buSzPct val="100000"/>
            </a:pPr>
            <a:r>
              <a:rPr lang="en-US" sz="2400" dirty="0"/>
              <a:t>The controller also takes of view to model bindings too.</a:t>
            </a:r>
          </a:p>
        </p:txBody>
      </p:sp>
    </p:spTree>
    <p:extLst>
      <p:ext uri="{BB962C8B-B14F-4D97-AF65-F5344CB8AC3E}">
        <p14:creationId xmlns:p14="http://schemas.microsoft.com/office/powerpoint/2010/main" val="226794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MVC Correspondence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8841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Works best when model is custom designed for pre-defined set of views.</a:t>
            </a:r>
          </a:p>
          <a:p>
            <a:pPr>
              <a:buSzPct val="100000"/>
            </a:pPr>
            <a:r>
              <a:rPr lang="en-US" dirty="0"/>
              <a:t>Becomes messy when new views get mapped over pre-existing models.</a:t>
            </a:r>
          </a:p>
          <a:p>
            <a:pPr>
              <a:buSzPct val="100000"/>
            </a:pPr>
            <a:r>
              <a:rPr lang="en-US" dirty="0"/>
              <a:t>Therefore, MVC helps with cleanliness but hinders re-use.</a:t>
            </a:r>
          </a:p>
        </p:txBody>
      </p:sp>
    </p:spTree>
    <p:extLst>
      <p:ext uri="{BB962C8B-B14F-4D97-AF65-F5344CB8AC3E}">
        <p14:creationId xmlns:p14="http://schemas.microsoft.com/office/powerpoint/2010/main" val="36807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Model/View/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ViewModel</a:t>
            </a:r>
            <a:endParaRPr sz="4000" dirty="0"/>
          </a:p>
        </p:txBody>
      </p:sp>
      <p:pic>
        <p:nvPicPr>
          <p:cNvPr id="132" name="Picture 131"/>
          <p:cNvPicPr/>
          <p:nvPr/>
        </p:nvPicPr>
        <p:blipFill>
          <a:blip r:embed="rId3"/>
          <a:stretch>
            <a:fillRect/>
          </a:stretch>
        </p:blipFill>
        <p:spPr>
          <a:xfrm>
            <a:off x="2928960" y="1487061"/>
            <a:ext cx="3400200" cy="225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027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MVVM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88410"/>
          </a:xfrm>
        </p:spPr>
        <p:txBody>
          <a:bodyPr/>
          <a:lstStyle/>
          <a:p>
            <a:pPr marL="371250" indent="-514350">
              <a:buSzPct val="100000"/>
              <a:buFont typeface="+mj-lt"/>
              <a:buAutoNum type="arabicPeriod"/>
            </a:pPr>
            <a:r>
              <a:rPr lang="en-US" dirty="0"/>
              <a:t>View only binds to a single view model.</a:t>
            </a:r>
          </a:p>
          <a:p>
            <a:pPr marL="371250" indent="-514350">
              <a:buSzPct val="100000"/>
              <a:buFont typeface="+mj-lt"/>
              <a:buAutoNum type="arabicPeriod"/>
            </a:pPr>
            <a:r>
              <a:rPr lang="en-US" dirty="0"/>
              <a:t>View model can bind to multiple underlying models.</a:t>
            </a:r>
          </a:p>
          <a:p>
            <a:pPr marL="371250" indent="-514350">
              <a:buSzPct val="100000"/>
              <a:buFont typeface="+mj-lt"/>
              <a:buAutoNum type="arabicPeriod"/>
            </a:pPr>
            <a:r>
              <a:rPr lang="en-US" dirty="0"/>
              <a:t>Model design no longer view focused.</a:t>
            </a:r>
          </a:p>
          <a:p>
            <a:pPr marL="371250" indent="-514350">
              <a:buSzPct val="100000"/>
              <a:buFont typeface="+mj-lt"/>
              <a:buAutoNum type="arabicPeriod"/>
            </a:pPr>
            <a:r>
              <a:rPr lang="en-US" dirty="0"/>
              <a:t>Testing via view model rather than GUI!!!</a:t>
            </a:r>
          </a:p>
        </p:txBody>
      </p:sp>
    </p:spTree>
    <p:extLst>
      <p:ext uri="{BB962C8B-B14F-4D97-AF65-F5344CB8AC3E}">
        <p14:creationId xmlns:p14="http://schemas.microsoft.com/office/powerpoint/2010/main" val="188821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MVVM Technology Breakdown</a:t>
            </a:r>
            <a:endParaRPr sz="4000" dirty="0"/>
          </a:p>
        </p:txBody>
      </p:sp>
      <p:pic>
        <p:nvPicPr>
          <p:cNvPr id="136" name="Picture 135"/>
          <p:cNvPicPr/>
          <p:nvPr/>
        </p:nvPicPr>
        <p:blipFill>
          <a:blip r:embed="rId3"/>
          <a:stretch>
            <a:fillRect/>
          </a:stretch>
        </p:blipFill>
        <p:spPr>
          <a:xfrm>
            <a:off x="2928960" y="1482383"/>
            <a:ext cx="3400200" cy="226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2277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Building A Tile With Presenter</a:t>
            </a:r>
            <a:endParaRPr sz="4000" dirty="0"/>
          </a:p>
        </p:txBody>
      </p:sp>
      <p:pic>
        <p:nvPicPr>
          <p:cNvPr id="138" name="Picture 137"/>
          <p:cNvPicPr/>
          <p:nvPr/>
        </p:nvPicPr>
        <p:blipFill>
          <a:blip r:embed="rId3"/>
          <a:stretch>
            <a:fillRect/>
          </a:stretch>
        </p:blipFill>
        <p:spPr>
          <a:xfrm>
            <a:off x="-14400" y="1217144"/>
            <a:ext cx="9143640" cy="279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587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1282680" y="3508917"/>
            <a:ext cx="1231560" cy="307345"/>
          </a:xfrm>
          <a:prstGeom prst="rect">
            <a:avLst/>
          </a:prstGeom>
          <a:solidFill>
            <a:srgbClr val="FFFFFF"/>
          </a:solidFill>
          <a:ln w="25560">
            <a:solidFill>
              <a:srgbClr val="4C9FB8"/>
            </a:solidFill>
            <a:round/>
          </a:ln>
        </p:spPr>
        <p:txBody>
          <a:bodyPr lIns="15120" tIns="15120" rIns="15120" bIns="15120" anchor="ctr"/>
          <a:lstStyle/>
          <a:p>
            <a:pPr algn="ctr">
              <a:lnSpc>
                <a:spcPct val="90000"/>
              </a:lnSpc>
              <a:buFont typeface="Times New Roman"/>
              <a:buChar char="•"/>
            </a:pPr>
            <a:r>
              <a:rPr lang="en-US" sz="1200">
                <a:solidFill>
                  <a:srgbClr val="FFFFFF"/>
                </a:solidFill>
                <a:latin typeface="Arial"/>
              </a:rPr>
              <a:t>Webcentric</a:t>
            </a:r>
            <a:endParaRPr/>
          </a:p>
        </p:txBody>
      </p:sp>
      <p:sp>
        <p:nvSpPr>
          <p:cNvPr id="79" name="CustomShape 2"/>
          <p:cNvSpPr/>
          <p:nvPr/>
        </p:nvSpPr>
        <p:spPr>
          <a:xfrm>
            <a:off x="1927080" y="3842174"/>
            <a:ext cx="48960" cy="53623"/>
          </a:xfrm>
          <a:prstGeom prst="rect">
            <a:avLst/>
          </a:prstGeom>
          <a:solidFill>
            <a:srgbClr val="B3D4E1"/>
          </a:solidFill>
        </p:spPr>
      </p:sp>
      <p:sp>
        <p:nvSpPr>
          <p:cNvPr id="80" name="CustomShape 3"/>
          <p:cNvSpPr/>
          <p:nvPr/>
        </p:nvSpPr>
        <p:spPr>
          <a:xfrm>
            <a:off x="1282680" y="3913432"/>
            <a:ext cx="1231560" cy="307705"/>
          </a:xfrm>
          <a:prstGeom prst="rect">
            <a:avLst/>
          </a:prstGeom>
          <a:solidFill>
            <a:srgbClr val="FFFFFF"/>
          </a:solidFill>
          <a:ln w="25560">
            <a:solidFill>
              <a:srgbClr val="54B0CB"/>
            </a:solidFill>
            <a:round/>
          </a:ln>
        </p:spPr>
        <p:txBody>
          <a:bodyPr lIns="15120" tIns="15120" rIns="15120" bIns="15120" anchor="ctr"/>
          <a:lstStyle/>
          <a:p>
            <a:pPr algn="ctr">
              <a:lnSpc>
                <a:spcPct val="90000"/>
              </a:lnSpc>
              <a:buFont typeface="Times New Roman"/>
              <a:buChar char="•"/>
            </a:pPr>
            <a:r>
              <a:rPr lang="en-US" sz="1200">
                <a:solidFill>
                  <a:srgbClr val="000000"/>
                </a:solidFill>
                <a:latin typeface="Arial"/>
              </a:rPr>
              <a:t>Grids</a:t>
            </a:r>
            <a:endParaRPr/>
          </a:p>
        </p:txBody>
      </p:sp>
      <p:sp>
        <p:nvSpPr>
          <p:cNvPr id="81" name="CustomShape 4"/>
          <p:cNvSpPr/>
          <p:nvPr/>
        </p:nvSpPr>
        <p:spPr>
          <a:xfrm>
            <a:off x="1927080" y="4248489"/>
            <a:ext cx="53640" cy="53623"/>
          </a:xfrm>
          <a:prstGeom prst="rect">
            <a:avLst/>
          </a:prstGeom>
          <a:solidFill>
            <a:srgbClr val="B3D4E1"/>
          </a:solidFill>
        </p:spPr>
      </p:sp>
      <p:sp>
        <p:nvSpPr>
          <p:cNvPr id="82" name="CustomShape 5"/>
          <p:cNvSpPr/>
          <p:nvPr/>
        </p:nvSpPr>
        <p:spPr>
          <a:xfrm>
            <a:off x="1282680" y="4329463"/>
            <a:ext cx="1231560" cy="307345"/>
          </a:xfrm>
          <a:prstGeom prst="rect">
            <a:avLst/>
          </a:prstGeom>
          <a:solidFill>
            <a:srgbClr val="FFFFFF"/>
          </a:solidFill>
          <a:ln w="25560">
            <a:solidFill>
              <a:srgbClr val="54B0CB"/>
            </a:solidFill>
            <a:round/>
          </a:ln>
        </p:spPr>
        <p:txBody>
          <a:bodyPr lIns="15120" tIns="15120" rIns="15120" bIns="15120" anchor="ctr"/>
          <a:lstStyle/>
          <a:p>
            <a:pPr algn="ctr">
              <a:lnSpc>
                <a:spcPct val="90000"/>
              </a:lnSpc>
              <a:buFont typeface="Times New Roman"/>
              <a:buChar char="•"/>
            </a:pPr>
            <a:r>
              <a:rPr lang="en-US" sz="1200">
                <a:solidFill>
                  <a:srgbClr val="000000"/>
                </a:solidFill>
                <a:latin typeface="Arial"/>
              </a:rPr>
              <a:t>Renderer</a:t>
            </a:r>
            <a:endParaRPr/>
          </a:p>
        </p:txBody>
      </p:sp>
      <p:sp>
        <p:nvSpPr>
          <p:cNvPr id="83" name="CustomShape 6"/>
          <p:cNvSpPr/>
          <p:nvPr/>
        </p:nvSpPr>
        <p:spPr>
          <a:xfrm>
            <a:off x="1182600" y="1983708"/>
            <a:ext cx="1468080" cy="286831"/>
          </a:xfrm>
          <a:prstGeom prst="rect">
            <a:avLst/>
          </a:prstGeom>
          <a:solidFill>
            <a:srgbClr val="1F497D"/>
          </a:solidFill>
          <a:ln w="25560">
            <a:solidFill>
              <a:srgbClr val="1F497D"/>
            </a:solidFill>
            <a:round/>
          </a:ln>
        </p:spPr>
        <p:txBody>
          <a:bodyPr lIns="71280" tIns="40680" rIns="71280" bIns="40680" anchor="ctr"/>
          <a:lstStyle/>
          <a:p>
            <a:pPr algn="ctr">
              <a:lnSpc>
                <a:spcPct val="90000"/>
              </a:lnSpc>
              <a:buFont typeface="Times New Roman"/>
              <a:buChar char="•"/>
            </a:pPr>
            <a:r>
              <a:rPr lang="en-US" sz="1000">
                <a:solidFill>
                  <a:srgbClr val="FFFFFF"/>
                </a:solidFill>
                <a:latin typeface="Arial"/>
              </a:rPr>
              <a:t>Presenter</a:t>
            </a:r>
            <a:endParaRPr/>
          </a:p>
        </p:txBody>
      </p:sp>
      <p:sp>
        <p:nvSpPr>
          <p:cNvPr id="84" name="CustomShape 7"/>
          <p:cNvSpPr/>
          <p:nvPr/>
        </p:nvSpPr>
        <p:spPr>
          <a:xfrm>
            <a:off x="1182600" y="2305808"/>
            <a:ext cx="1468080" cy="575822"/>
          </a:xfrm>
          <a:prstGeom prst="rect">
            <a:avLst/>
          </a:prstGeom>
          <a:solidFill>
            <a:srgbClr val="CCCFD7"/>
          </a:solidFill>
          <a:ln w="25560">
            <a:solidFill>
              <a:srgbClr val="CCCFD7"/>
            </a:solidFill>
            <a:round/>
          </a:ln>
        </p:spPr>
        <p:txBody>
          <a:bodyPr lIns="53280" tIns="53280" rIns="71280" bIns="79920"/>
          <a:lstStyle/>
          <a:p>
            <a:pPr lvl="1">
              <a:lnSpc>
                <a:spcPct val="90000"/>
              </a:lnSpc>
              <a:buFont typeface="StarSymbol"/>
              <a:buChar char="l"/>
            </a:pPr>
            <a:r>
              <a:rPr lang="en-US" sz="1000">
                <a:solidFill>
                  <a:srgbClr val="000000"/>
                </a:solidFill>
                <a:latin typeface="Arial"/>
                <a:ea typeface="WenQuanYi Micro Hei"/>
              </a:rPr>
              <a:t>Writing a Trade Tile</a:t>
            </a:r>
            <a:endParaRPr/>
          </a:p>
          <a:p>
            <a:pPr lvl="1">
              <a:lnSpc>
                <a:spcPct val="90000"/>
              </a:lnSpc>
              <a:buFont typeface="StarSymbol"/>
              <a:buChar char="l"/>
            </a:pPr>
            <a:r>
              <a:rPr lang="en-US" sz="1000">
                <a:solidFill>
                  <a:srgbClr val="000000"/>
                </a:solidFill>
                <a:latin typeface="Arial"/>
                <a:ea typeface="WenQuanYi Micro Hei"/>
              </a:rPr>
              <a:t>Presenter Feaures</a:t>
            </a:r>
            <a:endParaRPr/>
          </a:p>
          <a:p>
            <a:pPr lvl="1">
              <a:lnSpc>
                <a:spcPct val="90000"/>
              </a:lnSpc>
              <a:buFont typeface="StarSymbol"/>
              <a:buChar char="l"/>
            </a:pPr>
            <a:r>
              <a:rPr lang="en-US" sz="1000">
                <a:solidFill>
                  <a:srgbClr val="000000"/>
                </a:solidFill>
                <a:latin typeface="Arial"/>
                <a:ea typeface="WenQuanYi Micro Hei"/>
              </a:rPr>
              <a:t>Testing a Trade Tile</a:t>
            </a:r>
            <a:endParaRPr/>
          </a:p>
        </p:txBody>
      </p:sp>
      <p:sp>
        <p:nvSpPr>
          <p:cNvPr id="85" name="CustomShape 8"/>
          <p:cNvSpPr/>
          <p:nvPr/>
        </p:nvSpPr>
        <p:spPr>
          <a:xfrm>
            <a:off x="0" y="0"/>
            <a:ext cx="360" cy="360"/>
          </a:xfrm>
          <a:prstGeom prst="straightConnector1">
            <a:avLst/>
          </a:prstGeom>
          <a:ln w="25560">
            <a:solidFill>
              <a:srgbClr val="FF7231"/>
            </a:solidFill>
            <a:round/>
            <a:tailEnd type="triangle" w="med" len="med"/>
          </a:ln>
        </p:spPr>
      </p:sp>
      <p:sp>
        <p:nvSpPr>
          <p:cNvPr id="86" name="CustomShape 9"/>
          <p:cNvSpPr/>
          <p:nvPr/>
        </p:nvSpPr>
        <p:spPr>
          <a:xfrm>
            <a:off x="0" y="0"/>
            <a:ext cx="360" cy="360"/>
          </a:xfrm>
          <a:prstGeom prst="straightConnector1">
            <a:avLst/>
          </a:prstGeom>
          <a:ln w="25560">
            <a:solidFill>
              <a:srgbClr val="FF7231"/>
            </a:solidFill>
            <a:round/>
            <a:tailEnd type="triangle" w="med" len="med"/>
          </a:ln>
        </p:spPr>
      </p:sp>
      <p:sp>
        <p:nvSpPr>
          <p:cNvPr id="87" name="CustomShape 10"/>
          <p:cNvSpPr/>
          <p:nvPr/>
        </p:nvSpPr>
        <p:spPr>
          <a:xfrm>
            <a:off x="0" y="0"/>
            <a:ext cx="360" cy="360"/>
          </a:xfrm>
          <a:prstGeom prst="straightConnector1">
            <a:avLst/>
          </a:prstGeom>
          <a:ln w="25560">
            <a:solidFill>
              <a:srgbClr val="FF7231"/>
            </a:solidFill>
            <a:round/>
            <a:tailEnd type="triangle" w="med" len="med"/>
          </a:ln>
        </p:spPr>
      </p:sp>
      <p:sp>
        <p:nvSpPr>
          <p:cNvPr id="88" name="CustomShape 11"/>
          <p:cNvSpPr/>
          <p:nvPr/>
        </p:nvSpPr>
        <p:spPr>
          <a:xfrm>
            <a:off x="0" y="0"/>
            <a:ext cx="360" cy="360"/>
          </a:xfrm>
          <a:prstGeom prst="straightConnector1">
            <a:avLst/>
          </a:prstGeom>
          <a:ln w="25560">
            <a:solidFill>
              <a:srgbClr val="FF7231"/>
            </a:solidFill>
            <a:round/>
            <a:tailEnd type="triangle" w="med" len="med"/>
          </a:ln>
        </p:spPr>
      </p:sp>
      <p:sp>
        <p:nvSpPr>
          <p:cNvPr id="89" name="CustomShape 12"/>
          <p:cNvSpPr/>
          <p:nvPr/>
        </p:nvSpPr>
        <p:spPr>
          <a:xfrm>
            <a:off x="4038480" y="1274366"/>
            <a:ext cx="4066920" cy="548831"/>
          </a:xfrm>
          <a:prstGeom prst="rect">
            <a:avLst/>
          </a:prstGeom>
          <a:gradFill>
            <a:gsLst>
              <a:gs pos="0">
                <a:srgbClr val="EDEDED"/>
              </a:gs>
              <a:gs pos="50000">
                <a:srgbClr val="BCBCBC"/>
              </a:gs>
              <a:gs pos="100000">
                <a:srgbClr val="EDEDED"/>
              </a:gs>
            </a:gsLst>
            <a:lin ang="16200000"/>
          </a:gradFill>
          <a:ln w="9360">
            <a:solidFill>
              <a:srgbClr val="000000"/>
            </a:solidFill>
            <a:round/>
          </a:ln>
        </p:spPr>
        <p:txBody>
          <a:bodyPr lIns="90000" tIns="0" rIns="90000" bIns="0"/>
          <a:lstStyle/>
          <a:p>
            <a:pPr algn="ctr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Times New Roman"/>
              <a:buChar char="•"/>
            </a:pPr>
            <a:r>
              <a:rPr lang="en-US" sz="1400" b="1">
                <a:solidFill>
                  <a:srgbClr val="4A452A"/>
                </a:solidFill>
                <a:latin typeface="Arial"/>
              </a:rPr>
              <a:t>Web Browser</a:t>
            </a:r>
            <a:endParaRPr/>
          </a:p>
        </p:txBody>
      </p:sp>
      <p:sp>
        <p:nvSpPr>
          <p:cNvPr id="90" name="CustomShape 13"/>
          <p:cNvSpPr/>
          <p:nvPr/>
        </p:nvSpPr>
        <p:spPr>
          <a:xfrm>
            <a:off x="4038480" y="3626241"/>
            <a:ext cx="4066920" cy="539473"/>
          </a:xfrm>
          <a:prstGeom prst="rect">
            <a:avLst/>
          </a:prstGeom>
          <a:gradFill>
            <a:gsLst>
              <a:gs pos="0">
                <a:srgbClr val="EDEDED"/>
              </a:gs>
              <a:gs pos="50000">
                <a:srgbClr val="BCBCBC"/>
              </a:gs>
              <a:gs pos="100000">
                <a:srgbClr val="EDEDED"/>
              </a:gs>
            </a:gsLst>
            <a:lin ang="16200000"/>
          </a:gradFill>
          <a:ln w="9360">
            <a:solidFill>
              <a:srgbClr val="000000"/>
            </a:solidFill>
            <a:round/>
          </a:ln>
        </p:spPr>
        <p:txBody>
          <a:bodyPr lIns="90000" tIns="0" rIns="90000" bIns="0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400" b="1">
                <a:solidFill>
                  <a:srgbClr val="4A452A"/>
                </a:solidFill>
                <a:latin typeface="Arial"/>
              </a:rPr>
              <a:t>Platform</a:t>
            </a:r>
            <a:endParaRPr/>
          </a:p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400" b="1">
                <a:solidFill>
                  <a:srgbClr val="4A452A"/>
                </a:solidFill>
                <a:latin typeface="Arial"/>
              </a:rPr>
              <a:t>(Internal Banking System)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91" name="CustomShape 14"/>
          <p:cNvSpPr/>
          <p:nvPr/>
        </p:nvSpPr>
        <p:spPr>
          <a:xfrm>
            <a:off x="3827520" y="1936202"/>
            <a:ext cx="4492080" cy="334337"/>
          </a:xfrm>
          <a:prstGeom prst="rect">
            <a:avLst/>
          </a:prstGeom>
          <a:gradFill>
            <a:gsLst>
              <a:gs pos="0">
                <a:srgbClr val="C2D8F3"/>
              </a:gs>
              <a:gs pos="50000">
                <a:srgbClr val="738090"/>
              </a:gs>
              <a:gs pos="100000">
                <a:srgbClr val="C2D8F3"/>
              </a:gs>
            </a:gsLst>
            <a:lin ang="18900000"/>
          </a:gradFill>
          <a:ln w="25560">
            <a:solidFill>
              <a:srgbClr val="54B0CB"/>
            </a:solidFill>
            <a:round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400" b="1">
                <a:solidFill>
                  <a:srgbClr val="FF0000"/>
                </a:solidFill>
                <a:latin typeface="Arial"/>
                <a:ea typeface="ヒラギノ角ゴ ProN W3"/>
              </a:rPr>
              <a:t>Internet</a:t>
            </a:r>
            <a:endParaRPr/>
          </a:p>
        </p:txBody>
      </p:sp>
      <p:pic>
        <p:nvPicPr>
          <p:cNvPr id="92" name="Picture 91"/>
          <p:cNvPicPr/>
          <p:nvPr/>
        </p:nvPicPr>
        <p:blipFill>
          <a:blip r:embed="rId3"/>
          <a:stretch>
            <a:fillRect/>
          </a:stretch>
        </p:blipFill>
        <p:spPr>
          <a:xfrm>
            <a:off x="5502240" y="1286963"/>
            <a:ext cx="1107720" cy="456699"/>
          </a:xfrm>
          <a:prstGeom prst="rect">
            <a:avLst/>
          </a:prstGeom>
        </p:spPr>
      </p:pic>
      <p:sp>
        <p:nvSpPr>
          <p:cNvPr id="93" name="CustomShape 15"/>
          <p:cNvSpPr/>
          <p:nvPr/>
        </p:nvSpPr>
        <p:spPr>
          <a:xfrm>
            <a:off x="4038480" y="2320204"/>
            <a:ext cx="4066920" cy="521839"/>
          </a:xfrm>
          <a:prstGeom prst="rect">
            <a:avLst/>
          </a:prstGeom>
          <a:gradFill>
            <a:gsLst>
              <a:gs pos="0">
                <a:srgbClr val="EDEDED"/>
              </a:gs>
              <a:gs pos="50000">
                <a:srgbClr val="BCBCBC"/>
              </a:gs>
              <a:gs pos="100000">
                <a:srgbClr val="EDEDED"/>
              </a:gs>
            </a:gsLst>
            <a:lin ang="16200000"/>
          </a:gradFill>
          <a:ln w="9360">
            <a:solidFill>
              <a:srgbClr val="000000"/>
            </a:solidFill>
            <a:round/>
          </a:ln>
        </p:spPr>
      </p:sp>
      <p:sp>
        <p:nvSpPr>
          <p:cNvPr id="94" name="CustomShape 16"/>
          <p:cNvSpPr/>
          <p:nvPr/>
        </p:nvSpPr>
        <p:spPr>
          <a:xfrm>
            <a:off x="4638600" y="2321643"/>
            <a:ext cx="2868480" cy="268117"/>
          </a:xfrm>
          <a:prstGeom prst="rect">
            <a:avLst/>
          </a:pr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rect"/>
          </a:gradFill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000" b="1">
                <a:solidFill>
                  <a:srgbClr val="FFFFFF"/>
                </a:solidFill>
                <a:latin typeface="Arial"/>
                <a:ea typeface="ヒラギノ角ゴ ProN W3"/>
              </a:rPr>
              <a:t>Liberator</a:t>
            </a:r>
            <a:endParaRPr/>
          </a:p>
        </p:txBody>
      </p:sp>
      <p:sp>
        <p:nvSpPr>
          <p:cNvPr id="95" name="CustomShape 17"/>
          <p:cNvSpPr/>
          <p:nvPr/>
        </p:nvSpPr>
        <p:spPr>
          <a:xfrm>
            <a:off x="3884760" y="2609195"/>
            <a:ext cx="1234440" cy="303026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400" b="1">
                <a:solidFill>
                  <a:srgbClr val="000000"/>
                </a:solidFill>
                <a:latin typeface="Arial"/>
              </a:rPr>
              <a:t>Platform</a:t>
            </a:r>
            <a:endParaRPr/>
          </a:p>
        </p:txBody>
      </p:sp>
      <p:sp>
        <p:nvSpPr>
          <p:cNvPr id="96" name="CustomShape 18"/>
          <p:cNvSpPr/>
          <p:nvPr/>
        </p:nvSpPr>
        <p:spPr>
          <a:xfrm>
            <a:off x="4168800" y="2969443"/>
            <a:ext cx="934560" cy="485130"/>
          </a:xfrm>
          <a:prstGeom prst="rect">
            <a:avLst/>
          </a:prstGeom>
          <a:solidFill>
            <a:srgbClr val="FFFFFF"/>
          </a:solidFill>
          <a:ln w="25560">
            <a:solidFill>
              <a:srgbClr val="54B0CB"/>
            </a:solidFill>
            <a:round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900">
                <a:solidFill>
                  <a:srgbClr val="000000"/>
                </a:solidFill>
                <a:latin typeface="Arial"/>
                <a:ea typeface="ヒラギノ角ゴ ProN W3"/>
              </a:rPr>
              <a:t>Pricing</a:t>
            </a:r>
            <a:endParaRPr/>
          </a:p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900">
                <a:solidFill>
                  <a:srgbClr val="000000"/>
                </a:solidFill>
                <a:latin typeface="Arial"/>
                <a:ea typeface="ヒラギノ角ゴ ProN W3"/>
              </a:rPr>
              <a:t>Integration Adapter</a:t>
            </a:r>
            <a:endParaRPr/>
          </a:p>
        </p:txBody>
      </p:sp>
      <p:sp>
        <p:nvSpPr>
          <p:cNvPr id="97" name="CustomShape 19"/>
          <p:cNvSpPr/>
          <p:nvPr/>
        </p:nvSpPr>
        <p:spPr>
          <a:xfrm>
            <a:off x="6940440" y="2959726"/>
            <a:ext cx="902880" cy="485490"/>
          </a:xfrm>
          <a:prstGeom prst="rect">
            <a:avLst/>
          </a:prstGeom>
          <a:solidFill>
            <a:srgbClr val="FFFFFF"/>
          </a:solidFill>
          <a:ln w="25560">
            <a:solidFill>
              <a:srgbClr val="54B0CB"/>
            </a:solidFill>
            <a:round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900">
                <a:solidFill>
                  <a:srgbClr val="000000"/>
                </a:solidFill>
                <a:latin typeface="Arial"/>
                <a:ea typeface="ヒラギノ角ゴ ProN W3"/>
              </a:rPr>
              <a:t>Permissioning Integration Adapter</a:t>
            </a:r>
            <a:endParaRPr/>
          </a:p>
        </p:txBody>
      </p:sp>
      <p:sp>
        <p:nvSpPr>
          <p:cNvPr id="98" name="CustomShape 20"/>
          <p:cNvSpPr/>
          <p:nvPr/>
        </p:nvSpPr>
        <p:spPr>
          <a:xfrm>
            <a:off x="5570640" y="2959726"/>
            <a:ext cx="902880" cy="485490"/>
          </a:xfrm>
          <a:prstGeom prst="rect">
            <a:avLst/>
          </a:prstGeom>
          <a:solidFill>
            <a:srgbClr val="FFFFFF"/>
          </a:solidFill>
          <a:ln w="25560">
            <a:solidFill>
              <a:srgbClr val="54B0CB"/>
            </a:solidFill>
            <a:round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900">
                <a:solidFill>
                  <a:srgbClr val="000000"/>
                </a:solidFill>
                <a:latin typeface="Arial"/>
                <a:ea typeface="ヒラギノ角ゴ ProN W3"/>
              </a:rPr>
              <a:t>Trading </a:t>
            </a:r>
            <a:endParaRPr/>
          </a:p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900">
                <a:solidFill>
                  <a:srgbClr val="000000"/>
                </a:solidFill>
                <a:latin typeface="Arial"/>
                <a:ea typeface="ヒラギノ角ゴ ProN W3"/>
              </a:rPr>
              <a:t>Integration Adapter</a:t>
            </a:r>
            <a:endParaRPr/>
          </a:p>
        </p:txBody>
      </p:sp>
      <p:pic>
        <p:nvPicPr>
          <p:cNvPr id="99" name="Picture 98"/>
          <p:cNvPicPr/>
          <p:nvPr/>
        </p:nvPicPr>
        <p:blipFill>
          <a:blip r:embed="rId4"/>
          <a:stretch>
            <a:fillRect/>
          </a:stretch>
        </p:blipFill>
        <p:spPr>
          <a:xfrm>
            <a:off x="5437080" y="1583871"/>
            <a:ext cx="1284120" cy="963063"/>
          </a:xfrm>
          <a:prstGeom prst="rect">
            <a:avLst/>
          </a:prstGeom>
        </p:spPr>
      </p:pic>
      <p:pic>
        <p:nvPicPr>
          <p:cNvPr id="100" name="Picture 99"/>
          <p:cNvPicPr/>
          <p:nvPr/>
        </p:nvPicPr>
        <p:blipFill>
          <a:blip r:embed="rId3"/>
          <a:stretch>
            <a:fillRect/>
          </a:stretch>
        </p:blipFill>
        <p:spPr>
          <a:xfrm>
            <a:off x="792000" y="976019"/>
            <a:ext cx="2247840" cy="926354"/>
          </a:xfrm>
          <a:prstGeom prst="rect">
            <a:avLst/>
          </a:prstGeom>
        </p:spPr>
      </p:pic>
      <p:sp>
        <p:nvSpPr>
          <p:cNvPr id="101" name="CustomShape 21"/>
          <p:cNvSpPr/>
          <p:nvPr/>
        </p:nvSpPr>
        <p:spPr>
          <a:xfrm>
            <a:off x="549360" y="3078849"/>
            <a:ext cx="791640" cy="347293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000000"/>
              </a:gs>
            </a:gsLst>
            <a:path path="rect"/>
          </a:gradFill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000" b="1">
                <a:solidFill>
                  <a:srgbClr val="404040"/>
                </a:solidFill>
                <a:latin typeface="Arial"/>
                <a:ea typeface="ヒラギノ角ゴ ProN W3"/>
              </a:rPr>
              <a:t>Pricing</a:t>
            </a:r>
            <a:endParaRPr/>
          </a:p>
        </p:txBody>
      </p:sp>
      <p:sp>
        <p:nvSpPr>
          <p:cNvPr id="102" name="CustomShape 22"/>
          <p:cNvSpPr/>
          <p:nvPr/>
        </p:nvSpPr>
        <p:spPr>
          <a:xfrm>
            <a:off x="1521000" y="3067693"/>
            <a:ext cx="791640" cy="347293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000000"/>
              </a:gs>
            </a:gsLst>
            <a:path path="rect"/>
          </a:gradFill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000" b="1">
                <a:solidFill>
                  <a:srgbClr val="404040"/>
                </a:solidFill>
                <a:latin typeface="Arial"/>
                <a:ea typeface="ヒラギノ角ゴ ProN W3"/>
              </a:rPr>
              <a:t>Trading</a:t>
            </a:r>
            <a:endParaRPr/>
          </a:p>
        </p:txBody>
      </p:sp>
      <p:sp>
        <p:nvSpPr>
          <p:cNvPr id="103" name="CustomShape 23"/>
          <p:cNvSpPr/>
          <p:nvPr/>
        </p:nvSpPr>
        <p:spPr>
          <a:xfrm>
            <a:off x="2482920" y="3078849"/>
            <a:ext cx="791640" cy="347293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000000"/>
              </a:gs>
            </a:gsLst>
            <a:path path="rect"/>
          </a:gradFill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buFont typeface="Times New Roman"/>
              <a:buChar char="•"/>
            </a:pPr>
            <a:r>
              <a:rPr lang="en-US" sz="1000" b="1">
                <a:solidFill>
                  <a:srgbClr val="404040"/>
                </a:solidFill>
                <a:latin typeface="Arial"/>
                <a:ea typeface="ヒラギノ角ゴ ProN W3"/>
              </a:rPr>
              <a:t>Permissions</a:t>
            </a:r>
            <a:endParaRPr/>
          </a:p>
        </p:txBody>
      </p:sp>
      <p:sp>
        <p:nvSpPr>
          <p:cNvPr id="104" name="CustomShape 24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Overview</a:t>
            </a: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29557509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dur="indefinite" fill="hold">
                      <p:stCondLst>
                        <p:cond delay="indefinite"/>
                      </p:stCondLst>
                      <p:childTnLst>
                        <p:par>
                          <p:cTn id="4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dur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dur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dur="indefinite" fill="hold">
                      <p:stCondLst>
                        <p:cond delay="indefinite"/>
                      </p:stCondLst>
                      <p:childTnLst>
                        <p:par>
                          <p:cTn id="13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dur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dur="indefinite" fill="hold">
                      <p:stCondLst>
                        <p:cond delay="indefinite"/>
                      </p:stCondLst>
                      <p:childTnLst>
                        <p:par>
                          <p:cTn id="19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dur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dur="indefinite" fill="hold">
                      <p:stCondLst>
                        <p:cond delay="indefinite"/>
                      </p:stCondLst>
                      <p:childTnLst>
                        <p:par>
                          <p:cTn id="25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dur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dur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dur="indefinite" fill="hold">
                      <p:stCondLst>
                        <p:cond delay="indefinite"/>
                      </p:stCondLst>
                      <p:childTnLst>
                        <p:par>
                          <p:cTn id="33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dur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dur="indefinite" fill="hold">
                      <p:stCondLst>
                        <p:cond delay="indefinite"/>
                      </p:stCondLst>
                      <p:childTnLst>
                        <p:par>
                          <p:cTn id="39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dur="indefinite" fill="hold">
                      <p:stCondLst>
                        <p:cond delay="indefinite"/>
                      </p:stCondLst>
                      <p:childTnLst>
                        <p:par>
                          <p:cTn id="43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dur="indefinite" fill="hold">
                      <p:stCondLst>
                        <p:cond delay="indefinite"/>
                      </p:stCondLst>
                      <p:childTnLst>
                        <p:par>
                          <p:cTn id="47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dur="indefinite" fill="hold">
                      <p:stCondLst>
                        <p:cond delay="indefinite"/>
                      </p:stCondLst>
                      <p:childTnLst>
                        <p:par>
                          <p:cTn id="51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dur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Building A Tile With Presenter</a:t>
            </a:r>
            <a:endParaRPr sz="4000" dirty="0"/>
          </a:p>
        </p:txBody>
      </p:sp>
      <p:pic>
        <p:nvPicPr>
          <p:cNvPr id="140" name="Picture 139"/>
          <p:cNvPicPr/>
          <p:nvPr/>
        </p:nvPicPr>
        <p:blipFill>
          <a:blip r:embed="rId3"/>
          <a:stretch>
            <a:fillRect/>
          </a:stretch>
        </p:blipFill>
        <p:spPr>
          <a:xfrm>
            <a:off x="-14400" y="1217144"/>
            <a:ext cx="9143640" cy="279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976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Building A Tile With Presenter</a:t>
            </a:r>
            <a:endParaRPr sz="4000" dirty="0"/>
          </a:p>
        </p:txBody>
      </p:sp>
      <p:pic>
        <p:nvPicPr>
          <p:cNvPr id="142" name="Picture 141"/>
          <p:cNvPicPr/>
          <p:nvPr/>
        </p:nvPicPr>
        <p:blipFill>
          <a:blip r:embed="rId3"/>
          <a:stretch>
            <a:fillRect/>
          </a:stretch>
        </p:blipFill>
        <p:spPr>
          <a:xfrm>
            <a:off x="-14400" y="1217144"/>
            <a:ext cx="9143640" cy="279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368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MVVM or Presentation Model?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88410"/>
          </a:xfrm>
        </p:spPr>
        <p:txBody>
          <a:bodyPr/>
          <a:lstStyle/>
          <a:p>
            <a:pPr marL="0" indent="0">
              <a:buSzPct val="100000"/>
              <a:buNone/>
            </a:pPr>
            <a:r>
              <a:rPr lang="en-US" b="1" dirty="0"/>
              <a:t>Chronology of the names given to the MVVM pattern:</a:t>
            </a:r>
          </a:p>
          <a:p>
            <a:pPr>
              <a:buSzPct val="100000"/>
            </a:pPr>
            <a:r>
              <a:rPr lang="en-US" dirty="0" err="1"/>
              <a:t>VisualWorks</a:t>
            </a:r>
            <a:r>
              <a:rPr lang="en-US" dirty="0"/>
              <a:t> Smalltalk (Application Model, early 2000s)</a:t>
            </a:r>
          </a:p>
          <a:p>
            <a:pPr>
              <a:buSzPct val="100000"/>
            </a:pPr>
            <a:r>
              <a:rPr lang="en-US" dirty="0"/>
              <a:t>Java (Presentation Model, circa 2004)</a:t>
            </a:r>
          </a:p>
          <a:p>
            <a:pPr>
              <a:buSzPct val="100000"/>
            </a:pPr>
            <a:r>
              <a:rPr lang="en-US" dirty="0"/>
              <a:t>.NET (MVVM, circa 2005)</a:t>
            </a:r>
          </a:p>
          <a:p>
            <a:pPr>
              <a:buSzPct val="100000"/>
            </a:pPr>
            <a:r>
              <a:rPr lang="en-US" dirty="0"/>
              <a:t>Presenter (Presentation Model, 2012)</a:t>
            </a:r>
          </a:p>
        </p:txBody>
      </p:sp>
    </p:spTree>
    <p:extLst>
      <p:ext uri="{BB962C8B-B14F-4D97-AF65-F5344CB8AC3E}">
        <p14:creationId xmlns:p14="http://schemas.microsoft.com/office/powerpoint/2010/main" val="65463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Presentation Model Tree</a:t>
            </a:r>
            <a:endParaRPr sz="4000" dirty="0"/>
          </a:p>
        </p:txBody>
      </p:sp>
      <p:pic>
        <p:nvPicPr>
          <p:cNvPr id="146" name="Picture 145"/>
          <p:cNvPicPr/>
          <p:nvPr/>
        </p:nvPicPr>
        <p:blipFill>
          <a:blip r:embed="rId3"/>
          <a:stretch>
            <a:fillRect/>
          </a:stretch>
        </p:blipFill>
        <p:spPr>
          <a:xfrm>
            <a:off x="2193840" y="1188713"/>
            <a:ext cx="4663800" cy="36561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6940" y="1188713"/>
            <a:ext cx="30684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PM = Presentation Model</a:t>
            </a:r>
          </a:p>
          <a:p>
            <a:r>
              <a:rPr lang="en-GB" sz="2000" dirty="0" smtClean="0"/>
              <a:t>PN = </a:t>
            </a:r>
            <a:r>
              <a:rPr lang="en-GB" sz="2000" dirty="0" err="1" smtClean="0"/>
              <a:t>PresentationNode</a:t>
            </a:r>
            <a:endParaRPr lang="en-GB" sz="2000" dirty="0" smtClean="0"/>
          </a:p>
          <a:p>
            <a:r>
              <a:rPr lang="en-GB" sz="2000" dirty="0" smtClean="0"/>
              <a:t>P    = Property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699088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3 </a:t>
            </a:r>
            <a:r>
              <a:rPr lang="en-US" dirty="0" err="1">
                <a:solidFill>
                  <a:srgbClr val="000000"/>
                </a:solidFill>
              </a:rPr>
              <a:t>Flavours</a:t>
            </a:r>
            <a:r>
              <a:rPr lang="en-US" dirty="0">
                <a:solidFill>
                  <a:srgbClr val="000000"/>
                </a:solidFill>
              </a:rPr>
              <a:t> of Property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8841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Property (not writable by end-developer)</a:t>
            </a:r>
          </a:p>
          <a:p>
            <a:pPr>
              <a:buSzPct val="100000"/>
            </a:pPr>
            <a:r>
              <a:rPr lang="en-US" dirty="0" err="1"/>
              <a:t>WritableProperty</a:t>
            </a:r>
            <a:endParaRPr lang="en-US" dirty="0"/>
          </a:p>
          <a:p>
            <a:pPr>
              <a:buSzPct val="100000"/>
            </a:pPr>
            <a:r>
              <a:rPr lang="en-US" dirty="0" err="1"/>
              <a:t>EditableProperty</a:t>
            </a:r>
            <a:r>
              <a:rPr lang="en-US" dirty="0"/>
              <a:t> (allows free-form input by users)</a:t>
            </a:r>
          </a:p>
        </p:txBody>
      </p:sp>
    </p:spTree>
    <p:extLst>
      <p:ext uri="{BB962C8B-B14F-4D97-AF65-F5344CB8AC3E}">
        <p14:creationId xmlns:p14="http://schemas.microsoft.com/office/powerpoint/2010/main" val="150072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Property Lifecycle</a:t>
            </a:r>
            <a:endParaRPr sz="4000" dirty="0"/>
          </a:p>
        </p:txBody>
      </p:sp>
      <p:pic>
        <p:nvPicPr>
          <p:cNvPr id="150" name="Picture 149"/>
          <p:cNvPicPr/>
          <p:nvPr/>
        </p:nvPicPr>
        <p:blipFill>
          <a:blip r:embed="rId3"/>
          <a:stretch>
            <a:fillRect/>
          </a:stretch>
        </p:blipFill>
        <p:spPr>
          <a:xfrm>
            <a:off x="1681200" y="1634615"/>
            <a:ext cx="5895720" cy="196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990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Property Lifecycle</a:t>
            </a:r>
            <a:endParaRPr sz="4000" dirty="0"/>
          </a:p>
        </p:txBody>
      </p:sp>
      <p:pic>
        <p:nvPicPr>
          <p:cNvPr id="152" name="Picture 151"/>
          <p:cNvPicPr/>
          <p:nvPr/>
        </p:nvPicPr>
        <p:blipFill>
          <a:blip r:embed="rId3"/>
          <a:stretch>
            <a:fillRect/>
          </a:stretch>
        </p:blipFill>
        <p:spPr>
          <a:xfrm>
            <a:off x="1681200" y="1634615"/>
            <a:ext cx="5895720" cy="196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9812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Property Lifecycle</a:t>
            </a:r>
            <a:endParaRPr sz="4000" dirty="0"/>
          </a:p>
        </p:txBody>
      </p:sp>
      <p:pic>
        <p:nvPicPr>
          <p:cNvPr id="154" name="Picture 153"/>
          <p:cNvPicPr/>
          <p:nvPr/>
        </p:nvPicPr>
        <p:blipFill>
          <a:blip r:embed="rId3"/>
          <a:stretch>
            <a:fillRect/>
          </a:stretch>
        </p:blipFill>
        <p:spPr>
          <a:xfrm>
            <a:off x="1681200" y="1634615"/>
            <a:ext cx="5895720" cy="196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22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Property Lifecycle</a:t>
            </a:r>
            <a:endParaRPr sz="4000" dirty="0"/>
          </a:p>
        </p:txBody>
      </p:sp>
      <p:pic>
        <p:nvPicPr>
          <p:cNvPr id="156" name="Picture 155"/>
          <p:cNvPicPr/>
          <p:nvPr/>
        </p:nvPicPr>
        <p:blipFill>
          <a:blip r:embed="rId3"/>
          <a:stretch>
            <a:fillRect/>
          </a:stretch>
        </p:blipFill>
        <p:spPr>
          <a:xfrm>
            <a:off x="1681200" y="1634615"/>
            <a:ext cx="5895720" cy="196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9579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Property Lifecycle</a:t>
            </a:r>
            <a:endParaRPr sz="4000" dirty="0"/>
          </a:p>
        </p:txBody>
      </p:sp>
      <p:pic>
        <p:nvPicPr>
          <p:cNvPr id="158" name="Picture 157"/>
          <p:cNvPicPr/>
          <p:nvPr/>
        </p:nvPicPr>
        <p:blipFill>
          <a:blip r:embed="rId3"/>
          <a:stretch>
            <a:fillRect/>
          </a:stretch>
        </p:blipFill>
        <p:spPr>
          <a:xfrm>
            <a:off x="1681200" y="1634615"/>
            <a:ext cx="5895720" cy="196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940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By the end of the session you will </a:t>
            </a:r>
            <a:r>
              <a:rPr lang="en-US" dirty="0" smtClean="0"/>
              <a:t>know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Presenter can be used to build tiles and other </a:t>
            </a:r>
            <a:r>
              <a:rPr lang="en-US" dirty="0" smtClean="0"/>
              <a:t>components.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MVVM is, and why it's </a:t>
            </a:r>
            <a:r>
              <a:rPr lang="en-US" dirty="0" smtClean="0"/>
              <a:t>useful.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Presenter differs from Knockout.</a:t>
            </a:r>
          </a:p>
        </p:txBody>
      </p:sp>
    </p:spTree>
    <p:extLst>
      <p:ext uri="{BB962C8B-B14F-4D97-AF65-F5344CB8AC3E}">
        <p14:creationId xmlns:p14="http://schemas.microsoft.com/office/powerpoint/2010/main" val="348585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Property Related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8841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Formatters</a:t>
            </a:r>
          </a:p>
          <a:p>
            <a:pPr>
              <a:buSzPct val="100000"/>
            </a:pPr>
            <a:r>
              <a:rPr lang="en-US" dirty="0"/>
              <a:t>Parsers (editable properties only)</a:t>
            </a:r>
          </a:p>
          <a:p>
            <a:pPr>
              <a:buSzPct val="100000"/>
            </a:pPr>
            <a:r>
              <a:rPr lang="en-US" dirty="0"/>
              <a:t>Validators (editable properties only)</a:t>
            </a:r>
          </a:p>
        </p:txBody>
      </p:sp>
    </p:spTree>
    <p:extLst>
      <p:ext uri="{BB962C8B-B14F-4D97-AF65-F5344CB8AC3E}">
        <p14:creationId xmlns:p14="http://schemas.microsoft.com/office/powerpoint/2010/main" val="47746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Form Model 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Classes (1)</a:t>
            </a:r>
            <a:endParaRPr sz="4000" dirty="0"/>
          </a:p>
        </p:txBody>
      </p:sp>
      <p:pic>
        <p:nvPicPr>
          <p:cNvPr id="162" name="Picture 161"/>
          <p:cNvPicPr/>
          <p:nvPr/>
        </p:nvPicPr>
        <p:blipFill>
          <a:blip r:embed="rId3"/>
          <a:stretch>
            <a:fillRect/>
          </a:stretch>
        </p:blipFill>
        <p:spPr>
          <a:xfrm>
            <a:off x="1455840" y="1199870"/>
            <a:ext cx="6347880" cy="355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293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Form Model 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Classes (2)</a:t>
            </a:r>
            <a:endParaRPr sz="4000" dirty="0"/>
          </a:p>
        </p:txBody>
      </p:sp>
      <p:pic>
        <p:nvPicPr>
          <p:cNvPr id="164" name="Picture 163"/>
          <p:cNvPicPr/>
          <p:nvPr/>
        </p:nvPicPr>
        <p:blipFill>
          <a:blip r:embed="rId3"/>
          <a:stretch>
            <a:fillRect/>
          </a:stretch>
        </p:blipFill>
        <p:spPr>
          <a:xfrm>
            <a:off x="1455840" y="945788"/>
            <a:ext cx="6347880" cy="406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583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Presenter </a:t>
            </a:r>
            <a:r>
              <a:rPr lang="en-US" dirty="0" err="1" smtClean="0">
                <a:solidFill>
                  <a:srgbClr val="000000"/>
                </a:solidFill>
              </a:rPr>
              <a:t>vs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Knockout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788410"/>
          </a:xfrm>
        </p:spPr>
        <p:txBody>
          <a:bodyPr/>
          <a:lstStyle/>
          <a:p>
            <a:pPr>
              <a:buSzPct val="100000"/>
            </a:pPr>
            <a:r>
              <a:rPr lang="en-US" dirty="0"/>
              <a:t>Richer </a:t>
            </a:r>
            <a:r>
              <a:rPr lang="en-US" dirty="0" err="1"/>
              <a:t>modelling</a:t>
            </a:r>
            <a:r>
              <a:rPr lang="en-US" dirty="0"/>
              <a:t> classes.</a:t>
            </a:r>
          </a:p>
          <a:p>
            <a:pPr>
              <a:buSzPct val="100000"/>
            </a:pPr>
            <a:r>
              <a:rPr lang="en-US" dirty="0"/>
              <a:t>Formatters, parsers &amp; validators.</a:t>
            </a:r>
          </a:p>
          <a:p>
            <a:pPr>
              <a:buSzPct val="100000"/>
            </a:pPr>
            <a:r>
              <a:rPr lang="en-US" dirty="0"/>
              <a:t>Caplin model integration.</a:t>
            </a:r>
          </a:p>
          <a:p>
            <a:pPr>
              <a:buSzPct val="100000"/>
            </a:pPr>
            <a:r>
              <a:rPr lang="en-US" dirty="0"/>
              <a:t>Test by contract support.</a:t>
            </a:r>
          </a:p>
        </p:txBody>
      </p:sp>
    </p:spTree>
    <p:extLst>
      <p:ext uri="{BB962C8B-B14F-4D97-AF65-F5344CB8AC3E}">
        <p14:creationId xmlns:p14="http://schemas.microsoft.com/office/powerpoint/2010/main" val="333340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Any Questions?</a:t>
            </a: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41040863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109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“Presenter”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080" y="346507"/>
            <a:ext cx="731440" cy="57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63453027"/>
              </p:ext>
            </p:extLst>
          </p:nvPr>
        </p:nvGraphicFramePr>
        <p:xfrm>
          <a:off x="1134244" y="1928510"/>
          <a:ext cx="7084220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dirty="0" smtClean="0"/>
              <a:t>Building a Trade Tile Component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92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A 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Caplin Trader 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Application</a:t>
            </a:r>
            <a:endParaRPr sz="4000" dirty="0"/>
          </a:p>
        </p:txBody>
      </p:sp>
      <p:pic>
        <p:nvPicPr>
          <p:cNvPr id="108" name="Picture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1803240" y="1371176"/>
            <a:ext cx="5421240" cy="339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2320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The Component Interface</a:t>
            </a:r>
            <a:endParaRPr sz="4000" dirty="0"/>
          </a:p>
        </p:txBody>
      </p:sp>
      <p:pic>
        <p:nvPicPr>
          <p:cNvPr id="110" name="Picture 109"/>
          <p:cNvPicPr/>
          <p:nvPr/>
        </p:nvPicPr>
        <p:blipFill>
          <a:blip r:embed="rId3"/>
          <a:stretch>
            <a:fillRect/>
          </a:stretch>
        </p:blipFill>
        <p:spPr>
          <a:xfrm>
            <a:off x="2103480" y="1188713"/>
            <a:ext cx="5381280" cy="366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198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Creating Components</a:t>
            </a:r>
            <a:endParaRPr sz="4000" dirty="0"/>
          </a:p>
        </p:txBody>
      </p:sp>
      <p:sp>
        <p:nvSpPr>
          <p:cNvPr id="112" name="CustomShape 2"/>
          <p:cNvSpPr/>
          <p:nvPr/>
        </p:nvSpPr>
        <p:spPr>
          <a:xfrm>
            <a:off x="549360" y="1279045"/>
            <a:ext cx="8137080" cy="3381516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600" b="1" dirty="0">
                <a:solidFill>
                  <a:srgbClr val="000000"/>
                </a:solidFill>
              </a:rPr>
              <a:t>Question: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z="2600" dirty="0">
                <a:solidFill>
                  <a:srgbClr val="000000"/>
                </a:solidFill>
              </a:rPr>
              <a:t>How do I write something that implements the Component interface?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40405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457200" y="206216"/>
            <a:ext cx="8229240" cy="857255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104000"/>
              </a:lnSpc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Creating Components</a:t>
            </a:r>
            <a:endParaRPr sz="4000" dirty="0"/>
          </a:p>
        </p:txBody>
      </p:sp>
      <p:sp>
        <p:nvSpPr>
          <p:cNvPr id="114" name="CustomShape 2"/>
          <p:cNvSpPr/>
          <p:nvPr/>
        </p:nvSpPr>
        <p:spPr>
          <a:xfrm>
            <a:off x="549360" y="1279045"/>
            <a:ext cx="8137080" cy="3381516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600" b="1" dirty="0">
                <a:solidFill>
                  <a:srgbClr val="000000"/>
                </a:solidFill>
              </a:rPr>
              <a:t>Question: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z="2600" dirty="0">
                <a:solidFill>
                  <a:srgbClr val="000000"/>
                </a:solidFill>
              </a:rPr>
              <a:t>How do I write something that implements the Component interface?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en-US" sz="2600" b="1" dirty="0">
                <a:solidFill>
                  <a:srgbClr val="000000"/>
                </a:solidFill>
              </a:rPr>
              <a:t>Answer: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z="2600" dirty="0">
                <a:solidFill>
                  <a:srgbClr val="000000"/>
                </a:solidFill>
              </a:rPr>
              <a:t>You don't!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6262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Standard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SzPct val="100000"/>
            </a:pPr>
            <a:r>
              <a:rPr lang="en-US" dirty="0"/>
              <a:t>Grid</a:t>
            </a:r>
          </a:p>
          <a:p>
            <a:pPr>
              <a:lnSpc>
                <a:spcPct val="100000"/>
              </a:lnSpc>
              <a:buSzPct val="100000"/>
            </a:pPr>
            <a:r>
              <a:rPr lang="en-US" dirty="0"/>
              <a:t>Tree</a:t>
            </a:r>
          </a:p>
          <a:p>
            <a:pPr>
              <a:lnSpc>
                <a:spcPct val="100000"/>
              </a:lnSpc>
              <a:buSzPct val="100000"/>
            </a:pPr>
            <a:r>
              <a:rPr lang="en-US" dirty="0"/>
              <a:t>Chart</a:t>
            </a:r>
          </a:p>
          <a:p>
            <a:pPr>
              <a:lnSpc>
                <a:spcPct val="100000"/>
              </a:lnSpc>
              <a:buSzPct val="100000"/>
            </a:pPr>
            <a:r>
              <a:rPr lang="en-US" dirty="0"/>
              <a:t>Presenter (for everything else)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56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4000"/>
              </a:lnSpc>
            </a:pPr>
            <a:r>
              <a:rPr lang="en-US" dirty="0">
                <a:solidFill>
                  <a:srgbClr val="000000"/>
                </a:solidFill>
              </a:rPr>
              <a:t>What is Presenter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00000"/>
            </a:pPr>
            <a:r>
              <a:rPr lang="en-US" dirty="0"/>
              <a:t>Presenter is a MVVM library?!</a:t>
            </a:r>
          </a:p>
          <a:p>
            <a:pPr>
              <a:buSzPct val="100000"/>
            </a:pPr>
            <a:r>
              <a:rPr lang="en-US" dirty="0"/>
              <a:t>Presenter is based on Knockout??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19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586</Words>
  <Application>Microsoft Office PowerPoint</Application>
  <PresentationFormat>On-screen Show (16:9)</PresentationFormat>
  <Paragraphs>141</Paragraphs>
  <Slides>35</Slides>
  <Notes>35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16-9-pp-pres</vt:lpstr>
      <vt:lpstr>Presenter</vt:lpstr>
      <vt:lpstr>PowerPoint Presentation</vt:lpstr>
      <vt:lpstr>Objectives</vt:lpstr>
      <vt:lpstr>PowerPoint Presentation</vt:lpstr>
      <vt:lpstr>PowerPoint Presentation</vt:lpstr>
      <vt:lpstr>PowerPoint Presentation</vt:lpstr>
      <vt:lpstr>PowerPoint Presentation</vt:lpstr>
      <vt:lpstr>Standard Components</vt:lpstr>
      <vt:lpstr>What is Presenter</vt:lpstr>
      <vt:lpstr>What is Presenter</vt:lpstr>
      <vt:lpstr>PowerPoint Presentation</vt:lpstr>
      <vt:lpstr>MVC Advantages</vt:lpstr>
      <vt:lpstr>Audience Challenge</vt:lpstr>
      <vt:lpstr>Audience Challenge</vt:lpstr>
      <vt:lpstr>MVC Correspondence Problem</vt:lpstr>
      <vt:lpstr>PowerPoint Presentation</vt:lpstr>
      <vt:lpstr>MVVM Advantages</vt:lpstr>
      <vt:lpstr>PowerPoint Presentation</vt:lpstr>
      <vt:lpstr>PowerPoint Presentation</vt:lpstr>
      <vt:lpstr>PowerPoint Presentation</vt:lpstr>
      <vt:lpstr>PowerPoint Presentation</vt:lpstr>
      <vt:lpstr>MVVM or Presentation Model?</vt:lpstr>
      <vt:lpstr>PowerPoint Presentation</vt:lpstr>
      <vt:lpstr>3 Flavours of Property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Property Related Classes</vt:lpstr>
      <vt:lpstr>PowerPoint Presentation</vt:lpstr>
      <vt:lpstr>PowerPoint Presentation</vt:lpstr>
      <vt:lpstr>Presenter vs Knockout</vt:lpstr>
      <vt:lpstr>PowerPoint Presentation</vt:lpstr>
      <vt:lpstr>Building a Trade Tile Component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2013-08-07T12:44:39Z</dcterms:created>
  <dcterms:modified xsi:type="dcterms:W3CDTF">2013-08-07T12:44:44Z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